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62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48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68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75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338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24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691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87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8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03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12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07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6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176" y="0"/>
            <a:ext cx="1949824" cy="194982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18874" cy="194982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312588" y="0"/>
            <a:ext cx="61184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ХЕРСОНСЬКИЙ ДЕРЖАВНИЙ УНІВЕРСИТЕТ</a:t>
            </a:r>
            <a:br>
              <a:rPr lang="uk-UA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uk-UA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Факультет біології, географії і екології</a:t>
            </a:r>
            <a:br>
              <a:rPr lang="uk-UA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uk-UA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Кафедра географії та екології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42214" y="2222411"/>
            <a:ext cx="54595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/>
              <a:t>Дисципл</a:t>
            </a:r>
            <a:r>
              <a:rPr lang="uk-UA" sz="3200" dirty="0"/>
              <a:t>іна вільного вибору</a:t>
            </a:r>
          </a:p>
          <a:p>
            <a:pPr algn="ctr"/>
            <a:r>
              <a:rPr lang="uk-UA" sz="3200" b="1" dirty="0"/>
              <a:t>«ОРГАНІЗАЦІЯ КРАЄЗНАВЧИХ </a:t>
            </a:r>
          </a:p>
          <a:p>
            <a:pPr algn="ctr"/>
            <a:r>
              <a:rPr lang="uk-UA" sz="3200" b="1" dirty="0"/>
              <a:t>ТУРИСТИЧНИХ ПОДОРОЖЕЙ»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42417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06822" y="620905"/>
            <a:ext cx="77858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Мета курсу </a:t>
            </a:r>
            <a:r>
              <a:rPr lang="ru-RU" sz="2400" dirty="0"/>
              <a:t>– </a:t>
            </a:r>
            <a:r>
              <a:rPr lang="uk-UA" sz="2400" dirty="0"/>
              <a:t>формування у студентів теоретичних, професійних знань і практичних навичок щодо умов та принципів формування програми туристичних подорожей; нарощування географії подорожей тур фірмою; технології та організації туристичних подорожей; організації транспортних перевезень та турів; методологічних засад програмного обслуговування; правил виконання туристичних формальностей, забезпечення безпеки туристичних подорожей, виконання презентаційної роботи та ін. Предметом навчальної дисципліни є принципи діяльності туристичних організацій, методика створення турів </a:t>
            </a:r>
            <a:r>
              <a:rPr lang="ru-RU" sz="2400" dirty="0"/>
              <a:t>і </a:t>
            </a:r>
            <a:r>
              <a:rPr lang="uk-UA" sz="2400" dirty="0"/>
              <a:t>програм</a:t>
            </a:r>
            <a:r>
              <a:rPr lang="ru-RU" sz="2400" dirty="0"/>
              <a:t> </a:t>
            </a:r>
            <a:r>
              <a:rPr lang="uk-UA" sz="2400" dirty="0"/>
              <a:t>перебування, технологія організації туристичної подорож</a:t>
            </a:r>
            <a:r>
              <a:rPr lang="ru-RU" sz="2400" dirty="0"/>
              <a:t>і.</a:t>
            </a:r>
          </a:p>
        </p:txBody>
      </p:sp>
    </p:spTree>
    <p:extLst>
      <p:ext uri="{BB962C8B-B14F-4D97-AF65-F5344CB8AC3E}">
        <p14:creationId xmlns:p14="http://schemas.microsoft.com/office/powerpoint/2010/main" val="267934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Объект 2"/>
          <p:cNvSpPr txBox="1">
            <a:spLocks/>
          </p:cNvSpPr>
          <p:nvPr/>
        </p:nvSpPr>
        <p:spPr>
          <a:xfrm>
            <a:off x="494179" y="865784"/>
            <a:ext cx="7886700" cy="48405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err="1"/>
              <a:t>Теоретичні</a:t>
            </a:r>
            <a:r>
              <a:rPr lang="ru-RU" sz="2400" dirty="0"/>
              <a:t>: </a:t>
            </a:r>
            <a:r>
              <a:rPr lang="ru-RU" sz="2400" dirty="0" err="1"/>
              <a:t>вивчення</a:t>
            </a:r>
            <a:r>
              <a:rPr lang="ru-RU" sz="2400" dirty="0"/>
              <a:t> та </a:t>
            </a:r>
            <a:r>
              <a:rPr lang="ru-RU" sz="2400" dirty="0" err="1"/>
              <a:t>оволодіння</a:t>
            </a:r>
            <a:r>
              <a:rPr lang="ru-RU" sz="2400" dirty="0"/>
              <a:t> </a:t>
            </a:r>
            <a:r>
              <a:rPr lang="ru-RU" sz="2400" dirty="0" err="1"/>
              <a:t>практичними</a:t>
            </a:r>
            <a:r>
              <a:rPr lang="ru-RU" sz="2400" dirty="0"/>
              <a:t> </a:t>
            </a:r>
            <a:r>
              <a:rPr lang="ru-RU" sz="2400" dirty="0" err="1"/>
              <a:t>навичками</a:t>
            </a:r>
            <a:r>
              <a:rPr lang="ru-RU" sz="2400" dirty="0"/>
              <a:t> </a:t>
            </a:r>
            <a:r>
              <a:rPr lang="ru-RU" sz="2400" dirty="0" err="1"/>
              <a:t>щодо</a:t>
            </a:r>
            <a:r>
              <a:rPr lang="ru-RU" sz="2400" dirty="0"/>
              <a:t> </a:t>
            </a:r>
            <a:r>
              <a:rPr lang="ru-RU" sz="2400" dirty="0" err="1"/>
              <a:t>принципів</a:t>
            </a:r>
            <a:r>
              <a:rPr lang="ru-RU" sz="2400" dirty="0"/>
              <a:t> </a:t>
            </a:r>
            <a:r>
              <a:rPr lang="ru-RU" sz="2400" dirty="0" err="1"/>
              <a:t>створення</a:t>
            </a:r>
            <a:r>
              <a:rPr lang="ru-RU" sz="2400" dirty="0"/>
              <a:t> та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програм</a:t>
            </a:r>
            <a:r>
              <a:rPr lang="ru-RU" sz="2400" dirty="0"/>
              <a:t> </a:t>
            </a:r>
            <a:r>
              <a:rPr lang="ru-RU" sz="2400" dirty="0" err="1"/>
              <a:t>перебування</a:t>
            </a:r>
            <a:r>
              <a:rPr lang="ru-RU" sz="2400" dirty="0"/>
              <a:t> </a:t>
            </a:r>
            <a:r>
              <a:rPr lang="ru-RU" sz="2400" dirty="0" err="1"/>
              <a:t>туристів</a:t>
            </a:r>
            <a:r>
              <a:rPr lang="ru-RU" sz="2400" dirty="0"/>
              <a:t>; умов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формальностей: транспортно-</a:t>
            </a:r>
            <a:r>
              <a:rPr lang="ru-RU" sz="2400" dirty="0" err="1"/>
              <a:t>візових</a:t>
            </a:r>
            <a:r>
              <a:rPr lang="ru-RU" sz="2400" dirty="0"/>
              <a:t>, </a:t>
            </a:r>
            <a:r>
              <a:rPr lang="ru-RU" sz="2400" dirty="0" err="1"/>
              <a:t>митних</a:t>
            </a:r>
            <a:r>
              <a:rPr lang="ru-RU" sz="2400" dirty="0"/>
              <a:t>, </a:t>
            </a:r>
            <a:r>
              <a:rPr lang="ru-RU" sz="2400" dirty="0" err="1"/>
              <a:t>валютних</a:t>
            </a:r>
            <a:r>
              <a:rPr lang="ru-RU" sz="2400" dirty="0"/>
              <a:t> та медико-</a:t>
            </a:r>
            <a:r>
              <a:rPr lang="ru-RU" sz="2400" dirty="0" err="1"/>
              <a:t>санітарних</a:t>
            </a:r>
            <a:r>
              <a:rPr lang="ru-RU" sz="2400" dirty="0"/>
              <a:t>; </a:t>
            </a:r>
            <a:r>
              <a:rPr lang="ru-RU" sz="2400" dirty="0" err="1"/>
              <a:t>здобуття</a:t>
            </a:r>
            <a:r>
              <a:rPr lang="ru-RU" sz="2400" dirty="0"/>
              <a:t> </a:t>
            </a:r>
            <a:r>
              <a:rPr lang="ru-RU" sz="2400" dirty="0" err="1"/>
              <a:t>практичних</a:t>
            </a:r>
            <a:r>
              <a:rPr lang="ru-RU" sz="2400" dirty="0"/>
              <a:t> </a:t>
            </a:r>
            <a:r>
              <a:rPr lang="ru-RU" sz="2400" dirty="0" err="1"/>
              <a:t>навичок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асортименту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продукту (</a:t>
            </a:r>
            <a:r>
              <a:rPr lang="ru-RU" sz="2400" dirty="0" err="1"/>
              <a:t>турів</a:t>
            </a:r>
            <a:r>
              <a:rPr lang="ru-RU" sz="2400" dirty="0"/>
              <a:t>), </a:t>
            </a:r>
            <a:r>
              <a:rPr lang="ru-RU" sz="2400" dirty="0" err="1"/>
              <a:t>етапів</a:t>
            </a:r>
            <a:r>
              <a:rPr lang="ru-RU" sz="2400" dirty="0"/>
              <a:t> </a:t>
            </a:r>
            <a:r>
              <a:rPr lang="ru-RU" sz="2400" dirty="0" err="1"/>
              <a:t>планування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подорожей</a:t>
            </a:r>
            <a:r>
              <a:rPr lang="ru-RU" sz="2400" dirty="0"/>
              <a:t>, </a:t>
            </a:r>
            <a:r>
              <a:rPr lang="ru-RU" sz="2400" dirty="0" err="1"/>
              <a:t>програмного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забезпечення</a:t>
            </a:r>
            <a:r>
              <a:rPr lang="ru-RU" sz="2400" dirty="0"/>
              <a:t>; </a:t>
            </a:r>
            <a:r>
              <a:rPr lang="ru-RU" sz="2400" dirty="0" err="1"/>
              <a:t>оволодіння</a:t>
            </a:r>
            <a:r>
              <a:rPr lang="ru-RU" sz="2400" dirty="0"/>
              <a:t> </a:t>
            </a:r>
            <a:r>
              <a:rPr lang="ru-RU" sz="2400" dirty="0" err="1"/>
              <a:t>знаннями</a:t>
            </a:r>
            <a:r>
              <a:rPr lang="ru-RU" sz="2400" dirty="0"/>
              <a:t> </a:t>
            </a:r>
            <a:r>
              <a:rPr lang="ru-RU" sz="2400" dirty="0" err="1"/>
              <a:t>щодо</a:t>
            </a:r>
            <a:r>
              <a:rPr lang="ru-RU" sz="2400" dirty="0"/>
              <a:t> </a:t>
            </a:r>
            <a:r>
              <a:rPr lang="ru-RU" sz="2400" dirty="0" err="1"/>
              <a:t>сучасного</a:t>
            </a:r>
            <a:r>
              <a:rPr lang="ru-RU" sz="2400" dirty="0"/>
              <a:t> стану ринку </a:t>
            </a:r>
            <a:r>
              <a:rPr lang="ru-RU" sz="2400" dirty="0" err="1"/>
              <a:t>перевезень</a:t>
            </a:r>
            <a:r>
              <a:rPr lang="ru-RU" sz="2400" dirty="0"/>
              <a:t> </a:t>
            </a:r>
            <a:r>
              <a:rPr lang="ru-RU" sz="2400" dirty="0" err="1"/>
              <a:t>туристів</a:t>
            </a:r>
            <a:r>
              <a:rPr lang="ru-RU" sz="2400" dirty="0"/>
              <a:t> на </a:t>
            </a:r>
            <a:r>
              <a:rPr lang="ru-RU" sz="2400" dirty="0" err="1"/>
              <a:t>авіатранспорті</a:t>
            </a:r>
            <a:r>
              <a:rPr lang="ru-RU" sz="2400" dirty="0"/>
              <a:t>, </a:t>
            </a:r>
            <a:r>
              <a:rPr lang="ru-RU" sz="2400" dirty="0" err="1"/>
              <a:t>класів</a:t>
            </a:r>
            <a:r>
              <a:rPr lang="ru-RU" sz="2400" dirty="0"/>
              <a:t> </a:t>
            </a:r>
            <a:r>
              <a:rPr lang="ru-RU" sz="2400" dirty="0" err="1"/>
              <a:t>перельоту</a:t>
            </a:r>
            <a:r>
              <a:rPr lang="ru-RU" sz="2400" dirty="0"/>
              <a:t>, </a:t>
            </a:r>
            <a:r>
              <a:rPr lang="ru-RU" sz="2400" dirty="0" err="1"/>
              <a:t>системи</a:t>
            </a:r>
            <a:r>
              <a:rPr lang="ru-RU" sz="2400" dirty="0"/>
              <a:t> </a:t>
            </a:r>
            <a:r>
              <a:rPr lang="ru-RU" sz="2400" dirty="0" err="1"/>
              <a:t>тарифікації</a:t>
            </a:r>
            <a:r>
              <a:rPr lang="ru-RU" sz="2400" dirty="0"/>
              <a:t> та </a:t>
            </a:r>
            <a:r>
              <a:rPr lang="ru-RU" sz="2400" dirty="0" err="1"/>
              <a:t>пільг</a:t>
            </a:r>
            <a:r>
              <a:rPr lang="ru-RU" sz="2400" dirty="0"/>
              <a:t>, </a:t>
            </a:r>
            <a:r>
              <a:rPr lang="ru-RU" sz="2400" dirty="0" err="1"/>
              <a:t>технології</a:t>
            </a:r>
            <a:r>
              <a:rPr lang="ru-RU" sz="2400" dirty="0"/>
              <a:t> </a:t>
            </a:r>
            <a:r>
              <a:rPr lang="ru-RU" sz="2400" dirty="0" err="1"/>
              <a:t>обслуговуванні</a:t>
            </a:r>
            <a:r>
              <a:rPr lang="ru-RU" sz="2400" dirty="0"/>
              <a:t> </a:t>
            </a:r>
            <a:r>
              <a:rPr lang="ru-RU" sz="2400" dirty="0" err="1"/>
              <a:t>туристів</a:t>
            </a:r>
            <a:r>
              <a:rPr lang="ru-RU" sz="2400" dirty="0"/>
              <a:t> і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чартерних</a:t>
            </a:r>
            <a:r>
              <a:rPr lang="ru-RU" sz="2400" dirty="0"/>
              <a:t> </a:t>
            </a:r>
            <a:r>
              <a:rPr lang="ru-RU" sz="2400" dirty="0" err="1"/>
              <a:t>рейсів</a:t>
            </a:r>
            <a:r>
              <a:rPr lang="ru-RU" sz="2400" dirty="0"/>
              <a:t>; </a:t>
            </a:r>
          </a:p>
          <a:p>
            <a:endParaRPr lang="" dirty="0"/>
          </a:p>
        </p:txBody>
      </p:sp>
      <p:sp>
        <p:nvSpPr>
          <p:cNvPr id="5" name="TextBox 4"/>
          <p:cNvSpPr txBox="1"/>
          <p:nvPr/>
        </p:nvSpPr>
        <p:spPr>
          <a:xfrm>
            <a:off x="3044339" y="171282"/>
            <a:ext cx="3055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err="1"/>
              <a:t>Основн</a:t>
            </a:r>
            <a:r>
              <a:rPr lang="uk-UA" sz="2800" b="1" dirty="0"/>
              <a:t>і завдання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25172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73156" y="505124"/>
            <a:ext cx="8397688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err="1"/>
              <a:t>Практичні</a:t>
            </a:r>
            <a:r>
              <a:rPr lang="ru-RU" sz="2200" b="1" dirty="0"/>
              <a:t>:</a:t>
            </a:r>
            <a:r>
              <a:rPr lang="ru-RU" sz="2200" dirty="0"/>
              <a:t> </a:t>
            </a:r>
            <a:r>
              <a:rPr lang="ru-RU" sz="2200" dirty="0" err="1"/>
              <a:t>оволодіння</a:t>
            </a:r>
            <a:r>
              <a:rPr lang="ru-RU" sz="2200" dirty="0"/>
              <a:t> </a:t>
            </a:r>
            <a:r>
              <a:rPr lang="ru-RU" sz="2200" dirty="0" err="1"/>
              <a:t>навичками</a:t>
            </a:r>
            <a:r>
              <a:rPr lang="ru-RU" sz="2200" dirty="0"/>
              <a:t> </a:t>
            </a:r>
            <a:r>
              <a:rPr lang="ru-RU" sz="2200" dirty="0" err="1"/>
              <a:t>організації</a:t>
            </a:r>
            <a:r>
              <a:rPr lang="ru-RU" sz="2200" dirty="0"/>
              <a:t> </a:t>
            </a:r>
            <a:r>
              <a:rPr lang="ru-RU" sz="2200" dirty="0" err="1"/>
              <a:t>обслуговування</a:t>
            </a:r>
            <a:r>
              <a:rPr lang="ru-RU" sz="2200" dirty="0"/>
              <a:t> </a:t>
            </a:r>
            <a:r>
              <a:rPr lang="ru-RU" sz="2200" dirty="0" err="1"/>
              <a:t>клієнтів</a:t>
            </a:r>
            <a:r>
              <a:rPr lang="ru-RU" sz="2200" dirty="0"/>
              <a:t> </a:t>
            </a:r>
            <a:r>
              <a:rPr lang="ru-RU" sz="2200" dirty="0" err="1"/>
              <a:t>туристичного</a:t>
            </a:r>
            <a:r>
              <a:rPr lang="ru-RU" sz="2200" dirty="0"/>
              <a:t> агентства, методами </a:t>
            </a:r>
            <a:r>
              <a:rPr lang="ru-RU" sz="2200" dirty="0" err="1"/>
              <a:t>обслуговування</a:t>
            </a:r>
            <a:r>
              <a:rPr lang="ru-RU" sz="2200" dirty="0"/>
              <a:t>, </a:t>
            </a:r>
            <a:r>
              <a:rPr lang="ru-RU" sz="2200" dirty="0" err="1"/>
              <a:t>професійними</a:t>
            </a:r>
            <a:r>
              <a:rPr lang="ru-RU" sz="2200" dirty="0"/>
              <a:t> стандартами </a:t>
            </a:r>
            <a:r>
              <a:rPr lang="ru-RU" sz="2200" dirty="0" err="1"/>
              <a:t>якісного</a:t>
            </a:r>
            <a:r>
              <a:rPr lang="ru-RU" sz="2200" dirty="0"/>
              <a:t> </a:t>
            </a:r>
            <a:r>
              <a:rPr lang="ru-RU" sz="2200" dirty="0" err="1"/>
              <a:t>обслуговування</a:t>
            </a:r>
            <a:r>
              <a:rPr lang="ru-RU" sz="2200" dirty="0"/>
              <a:t>; </a:t>
            </a:r>
            <a:r>
              <a:rPr lang="ru-RU" sz="2200" dirty="0" err="1"/>
              <a:t>організації</a:t>
            </a:r>
            <a:r>
              <a:rPr lang="ru-RU" sz="2200" dirty="0"/>
              <a:t> </a:t>
            </a:r>
            <a:r>
              <a:rPr lang="ru-RU" sz="2200" dirty="0" err="1"/>
              <a:t>туристичного</a:t>
            </a:r>
            <a:r>
              <a:rPr lang="ru-RU" sz="2200" dirty="0"/>
              <a:t> </a:t>
            </a:r>
            <a:r>
              <a:rPr lang="ru-RU" sz="2200" dirty="0" err="1"/>
              <a:t>обслуговування</a:t>
            </a:r>
            <a:r>
              <a:rPr lang="ru-RU" sz="2200" dirty="0"/>
              <a:t> (контроль, </a:t>
            </a:r>
            <a:r>
              <a:rPr lang="ru-RU" sz="2200" dirty="0" err="1"/>
              <a:t>облік</a:t>
            </a:r>
            <a:r>
              <a:rPr lang="ru-RU" sz="2200" dirty="0"/>
              <a:t>, </a:t>
            </a:r>
            <a:r>
              <a:rPr lang="ru-RU" sz="2200" dirty="0" err="1"/>
              <a:t>розрахунки</a:t>
            </a:r>
            <a:r>
              <a:rPr lang="ru-RU" sz="2200" dirty="0"/>
              <a:t>); </a:t>
            </a:r>
            <a:r>
              <a:rPr lang="ru-RU" sz="2200" dirty="0" err="1"/>
              <a:t>організації</a:t>
            </a:r>
            <a:r>
              <a:rPr lang="ru-RU" sz="2200" dirty="0"/>
              <a:t> </a:t>
            </a:r>
            <a:r>
              <a:rPr lang="ru-RU" sz="2200" dirty="0" err="1"/>
              <a:t>різних</a:t>
            </a:r>
            <a:r>
              <a:rPr lang="ru-RU" sz="2200" dirty="0"/>
              <a:t> </a:t>
            </a:r>
            <a:r>
              <a:rPr lang="ru-RU" sz="2200" dirty="0" err="1"/>
              <a:t>видів</a:t>
            </a:r>
            <a:r>
              <a:rPr lang="ru-RU" sz="2200" dirty="0"/>
              <a:t> </a:t>
            </a:r>
            <a:r>
              <a:rPr lang="ru-RU" sz="2200" dirty="0" err="1"/>
              <a:t>подорожей</a:t>
            </a:r>
            <a:r>
              <a:rPr lang="ru-RU" sz="2200" dirty="0"/>
              <a:t>, </a:t>
            </a:r>
            <a:r>
              <a:rPr lang="ru-RU" sz="2200" dirty="0" err="1"/>
              <a:t>концепцій</a:t>
            </a:r>
            <a:r>
              <a:rPr lang="ru-RU" sz="2200" dirty="0"/>
              <a:t> </a:t>
            </a:r>
            <a:r>
              <a:rPr lang="ru-RU" sz="2200" dirty="0" err="1"/>
              <a:t>обслуговування</a:t>
            </a:r>
            <a:r>
              <a:rPr lang="ru-RU" sz="2200" dirty="0"/>
              <a:t>, </a:t>
            </a:r>
            <a:r>
              <a:rPr lang="ru-RU" sz="2200" dirty="0" err="1"/>
              <a:t>різних</a:t>
            </a:r>
            <a:r>
              <a:rPr lang="ru-RU" sz="2200" dirty="0"/>
              <a:t> </a:t>
            </a:r>
            <a:r>
              <a:rPr lang="ru-RU" sz="2200" dirty="0" err="1"/>
              <a:t>типів</a:t>
            </a:r>
            <a:r>
              <a:rPr lang="ru-RU" sz="2200" dirty="0"/>
              <a:t> </a:t>
            </a:r>
            <a:r>
              <a:rPr lang="ru-RU" sz="2200" dirty="0" err="1"/>
              <a:t>туристів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; </a:t>
            </a:r>
            <a:r>
              <a:rPr lang="ru-RU" sz="2200" dirty="0" err="1"/>
              <a:t>отримання</a:t>
            </a:r>
            <a:r>
              <a:rPr lang="ru-RU" sz="2200" dirty="0"/>
              <a:t> </a:t>
            </a:r>
            <a:r>
              <a:rPr lang="ru-RU" sz="2200" dirty="0" err="1"/>
              <a:t>знань</a:t>
            </a:r>
            <a:r>
              <a:rPr lang="ru-RU" sz="2200" dirty="0"/>
              <a:t> і </a:t>
            </a:r>
            <a:r>
              <a:rPr lang="ru-RU" sz="2200" dirty="0" err="1"/>
              <a:t>вмінь</a:t>
            </a:r>
            <a:r>
              <a:rPr lang="ru-RU" sz="2200" dirty="0"/>
              <a:t> </a:t>
            </a:r>
            <a:r>
              <a:rPr lang="ru-RU" sz="2200" dirty="0" err="1"/>
              <a:t>щодо</a:t>
            </a:r>
            <a:r>
              <a:rPr lang="ru-RU" sz="2200" dirty="0"/>
              <a:t> </a:t>
            </a:r>
            <a:r>
              <a:rPr lang="ru-RU" sz="2200" dirty="0" err="1"/>
              <a:t>принципів</a:t>
            </a:r>
            <a:r>
              <a:rPr lang="ru-RU" sz="2200" dirty="0"/>
              <a:t> </a:t>
            </a:r>
            <a:r>
              <a:rPr lang="ru-RU" sz="2200" dirty="0" err="1"/>
              <a:t>формування</a:t>
            </a:r>
            <a:r>
              <a:rPr lang="ru-RU" sz="2200" dirty="0"/>
              <a:t> </a:t>
            </a:r>
            <a:r>
              <a:rPr lang="ru-RU" sz="2200" dirty="0" err="1"/>
              <a:t>програм</a:t>
            </a:r>
            <a:r>
              <a:rPr lang="ru-RU" sz="2200" dirty="0"/>
              <a:t> </a:t>
            </a:r>
            <a:r>
              <a:rPr lang="ru-RU" sz="2200" dirty="0" err="1"/>
              <a:t>перебування</a:t>
            </a:r>
            <a:r>
              <a:rPr lang="ru-RU" sz="2200" dirty="0"/>
              <a:t> </a:t>
            </a:r>
            <a:r>
              <a:rPr lang="ru-RU" sz="2200" dirty="0" err="1"/>
              <a:t>туристів</a:t>
            </a:r>
            <a:r>
              <a:rPr lang="ru-RU" sz="2200" dirty="0"/>
              <a:t>, </a:t>
            </a:r>
            <a:r>
              <a:rPr lang="ru-RU" sz="2200" dirty="0" err="1"/>
              <a:t>включення</a:t>
            </a:r>
            <a:r>
              <a:rPr lang="ru-RU" sz="2200" dirty="0"/>
              <a:t> </a:t>
            </a:r>
            <a:r>
              <a:rPr lang="ru-RU" sz="2200" dirty="0" err="1"/>
              <a:t>різновидів</a:t>
            </a:r>
            <a:r>
              <a:rPr lang="ru-RU" sz="2200" dirty="0"/>
              <a:t> </a:t>
            </a:r>
            <a:r>
              <a:rPr lang="ru-RU" sz="2200" dirty="0" err="1"/>
              <a:t>програмних</a:t>
            </a:r>
            <a:r>
              <a:rPr lang="ru-RU" sz="2200" dirty="0"/>
              <a:t> </a:t>
            </a:r>
            <a:r>
              <a:rPr lang="ru-RU" sz="2200" dirty="0" err="1"/>
              <a:t>заходів</a:t>
            </a:r>
            <a:r>
              <a:rPr lang="ru-RU" sz="2200" dirty="0"/>
              <a:t> </a:t>
            </a:r>
            <a:r>
              <a:rPr lang="ru-RU" sz="2200" dirty="0" err="1"/>
              <a:t>відповідно</a:t>
            </a:r>
            <a:r>
              <a:rPr lang="ru-RU" sz="2200" dirty="0"/>
              <a:t> до: мети </a:t>
            </a:r>
            <a:r>
              <a:rPr lang="ru-RU" sz="2200" dirty="0" err="1"/>
              <a:t>подорожі</a:t>
            </a:r>
            <a:r>
              <a:rPr lang="ru-RU" sz="2200" dirty="0"/>
              <a:t>, </a:t>
            </a:r>
            <a:r>
              <a:rPr lang="ru-RU" sz="2200" dirty="0" err="1"/>
              <a:t>запитів</a:t>
            </a:r>
            <a:r>
              <a:rPr lang="ru-RU" sz="2200" dirty="0"/>
              <a:t> </a:t>
            </a:r>
            <a:r>
              <a:rPr lang="ru-RU" sz="2200" dirty="0" err="1"/>
              <a:t>споживачів</a:t>
            </a:r>
            <a:r>
              <a:rPr lang="ru-RU" sz="2200" dirty="0"/>
              <a:t>, </a:t>
            </a:r>
            <a:r>
              <a:rPr lang="ru-RU" sz="2200" dirty="0" err="1"/>
              <a:t>сезонності</a:t>
            </a:r>
            <a:r>
              <a:rPr lang="ru-RU" sz="2200" dirty="0"/>
              <a:t>, </a:t>
            </a:r>
            <a:r>
              <a:rPr lang="ru-RU" sz="2200" dirty="0" err="1"/>
              <a:t>атрактивності</a:t>
            </a:r>
            <a:r>
              <a:rPr lang="ru-RU" sz="2200" dirty="0"/>
              <a:t> маршруту </a:t>
            </a:r>
            <a:r>
              <a:rPr lang="ru-RU" sz="2200" dirty="0" err="1"/>
              <a:t>тощо</a:t>
            </a:r>
            <a:r>
              <a:rPr lang="ru-RU" sz="2200" dirty="0"/>
              <a:t>; </a:t>
            </a:r>
            <a:r>
              <a:rPr lang="ru-RU" sz="2200" dirty="0" err="1"/>
              <a:t>набуття</a:t>
            </a:r>
            <a:r>
              <a:rPr lang="ru-RU" sz="2200" dirty="0"/>
              <a:t> </a:t>
            </a:r>
            <a:r>
              <a:rPr lang="ru-RU" sz="2200" dirty="0" err="1"/>
              <a:t>професійних</a:t>
            </a:r>
            <a:r>
              <a:rPr lang="ru-RU" sz="2200" dirty="0"/>
              <a:t> </a:t>
            </a:r>
            <a:r>
              <a:rPr lang="ru-RU" sz="2200" dirty="0" err="1"/>
              <a:t>знань</a:t>
            </a:r>
            <a:r>
              <a:rPr lang="ru-RU" sz="2200" dirty="0"/>
              <a:t> та </a:t>
            </a:r>
            <a:r>
              <a:rPr lang="ru-RU" sz="2200" dirty="0" err="1"/>
              <a:t>навичок</a:t>
            </a:r>
            <a:r>
              <a:rPr lang="ru-RU" sz="2200" dirty="0"/>
              <a:t> </a:t>
            </a:r>
            <a:r>
              <a:rPr lang="ru-RU" sz="2200" dirty="0" err="1"/>
              <a:t>щодо</a:t>
            </a:r>
            <a:r>
              <a:rPr lang="ru-RU" sz="2200" dirty="0"/>
              <a:t> </a:t>
            </a:r>
            <a:r>
              <a:rPr lang="ru-RU" sz="2200" dirty="0" err="1"/>
              <a:t>технології</a:t>
            </a:r>
            <a:r>
              <a:rPr lang="ru-RU" sz="2200" dirty="0"/>
              <a:t> та </a:t>
            </a:r>
            <a:r>
              <a:rPr lang="ru-RU" sz="2200" dirty="0" err="1"/>
              <a:t>організації</a:t>
            </a:r>
            <a:r>
              <a:rPr lang="ru-RU" sz="2200" dirty="0"/>
              <a:t> </a:t>
            </a:r>
            <a:r>
              <a:rPr lang="ru-RU" sz="2200" dirty="0" err="1"/>
              <a:t>туристичних</a:t>
            </a:r>
            <a:r>
              <a:rPr lang="ru-RU" sz="2200" dirty="0"/>
              <a:t> </a:t>
            </a:r>
            <a:r>
              <a:rPr lang="ru-RU" sz="2200" dirty="0" err="1"/>
              <a:t>подорожей</a:t>
            </a:r>
            <a:r>
              <a:rPr lang="ru-RU" sz="2200" dirty="0"/>
              <a:t>; </a:t>
            </a:r>
            <a:r>
              <a:rPr lang="ru-RU" sz="2200" dirty="0" err="1"/>
              <a:t>страхування</a:t>
            </a:r>
            <a:r>
              <a:rPr lang="ru-RU" sz="2200" dirty="0"/>
              <a:t> в </a:t>
            </a:r>
            <a:r>
              <a:rPr lang="ru-RU" sz="2200" dirty="0" err="1"/>
              <a:t>туризмі</a:t>
            </a:r>
            <a:r>
              <a:rPr lang="ru-RU" sz="2200" dirty="0"/>
              <a:t>; </a:t>
            </a:r>
            <a:r>
              <a:rPr lang="ru-RU" sz="2200" dirty="0" err="1"/>
              <a:t>оформлення</a:t>
            </a:r>
            <a:r>
              <a:rPr lang="ru-RU" sz="2200" dirty="0"/>
              <a:t> </a:t>
            </a:r>
            <a:r>
              <a:rPr lang="ru-RU" sz="2200" dirty="0" err="1"/>
              <a:t>різних</a:t>
            </a:r>
            <a:r>
              <a:rPr lang="ru-RU" sz="2200" dirty="0"/>
              <a:t> </a:t>
            </a:r>
            <a:r>
              <a:rPr lang="ru-RU" sz="2200" dirty="0" err="1"/>
              <a:t>видів</a:t>
            </a:r>
            <a:r>
              <a:rPr lang="ru-RU" sz="2200" dirty="0"/>
              <a:t> </a:t>
            </a:r>
            <a:r>
              <a:rPr lang="ru-RU" sz="2200" dirty="0" err="1"/>
              <a:t>туристичних</a:t>
            </a:r>
            <a:r>
              <a:rPr lang="ru-RU" sz="2200" dirty="0"/>
              <a:t> </a:t>
            </a:r>
            <a:r>
              <a:rPr lang="ru-RU" sz="2200" dirty="0" err="1"/>
              <a:t>документів</a:t>
            </a:r>
            <a:r>
              <a:rPr lang="ru-RU" sz="2200" dirty="0"/>
              <a:t>; </a:t>
            </a:r>
            <a:r>
              <a:rPr lang="ru-RU" sz="2200" dirty="0" err="1"/>
              <a:t>визначення</a:t>
            </a:r>
            <a:r>
              <a:rPr lang="ru-RU" sz="2200" dirty="0"/>
              <a:t> </a:t>
            </a:r>
            <a:r>
              <a:rPr lang="ru-RU" sz="2200" dirty="0" err="1"/>
              <a:t>праві</a:t>
            </a:r>
            <a:r>
              <a:rPr lang="ru-RU" sz="2200" dirty="0"/>
              <a:t> і </a:t>
            </a:r>
            <a:r>
              <a:rPr lang="ru-RU" sz="2200" dirty="0" err="1"/>
              <a:t>обов’язків</a:t>
            </a:r>
            <a:r>
              <a:rPr lang="ru-RU" sz="2200" dirty="0"/>
              <a:t> </a:t>
            </a:r>
            <a:r>
              <a:rPr lang="ru-RU" sz="2200" dirty="0" err="1"/>
              <a:t>туристів</a:t>
            </a:r>
            <a:r>
              <a:rPr lang="ru-RU" sz="2200" dirty="0"/>
              <a:t>, умов </a:t>
            </a:r>
            <a:r>
              <a:rPr lang="ru-RU" sz="2200" dirty="0" err="1"/>
              <a:t>виконання</a:t>
            </a:r>
            <a:r>
              <a:rPr lang="ru-RU" sz="2200" dirty="0"/>
              <a:t> </a:t>
            </a:r>
            <a:r>
              <a:rPr lang="ru-RU" sz="2200" dirty="0" err="1"/>
              <a:t>претензійної</a:t>
            </a:r>
            <a:r>
              <a:rPr lang="ru-RU" sz="2200" dirty="0"/>
              <a:t> </a:t>
            </a:r>
            <a:r>
              <a:rPr lang="ru-RU" sz="2200" dirty="0" err="1"/>
              <a:t>роботи</a:t>
            </a:r>
            <a:r>
              <a:rPr lang="ru-RU" sz="2200" dirty="0"/>
              <a:t> в </a:t>
            </a:r>
            <a:r>
              <a:rPr lang="ru-RU" sz="2200" dirty="0" err="1"/>
              <a:t>туризмі</a:t>
            </a:r>
            <a:r>
              <a:rPr lang="ru-RU" sz="2200" dirty="0"/>
              <a:t>; </a:t>
            </a:r>
            <a:r>
              <a:rPr lang="ru-RU" sz="2200" dirty="0" err="1"/>
              <a:t>параметрів</a:t>
            </a:r>
            <a:r>
              <a:rPr lang="ru-RU" sz="2200" dirty="0"/>
              <a:t> </a:t>
            </a:r>
            <a:r>
              <a:rPr lang="ru-RU" sz="2200" dirty="0" err="1"/>
              <a:t>створення</a:t>
            </a:r>
            <a:r>
              <a:rPr lang="ru-RU" sz="2200" dirty="0"/>
              <a:t> тур продукту </a:t>
            </a:r>
            <a:r>
              <a:rPr lang="ru-RU" sz="2200" dirty="0" err="1"/>
              <a:t>підприємства</a:t>
            </a:r>
            <a:r>
              <a:rPr lang="ru-RU" sz="2200" dirty="0"/>
              <a:t>, форм </a:t>
            </a:r>
            <a:r>
              <a:rPr lang="ru-RU" sz="2200" dirty="0" err="1"/>
              <a:t>аквізиції</a:t>
            </a:r>
            <a:r>
              <a:rPr lang="ru-RU" sz="2200" dirty="0"/>
              <a:t> </a:t>
            </a:r>
            <a:r>
              <a:rPr lang="ru-RU" sz="2200" dirty="0" err="1"/>
              <a:t>туристів</a:t>
            </a:r>
            <a:r>
              <a:rPr lang="ru-RU" sz="2200" dirty="0"/>
              <a:t>, умов </a:t>
            </a:r>
            <a:r>
              <a:rPr lang="ru-RU" sz="2200" dirty="0" err="1"/>
              <a:t>бронювання</a:t>
            </a:r>
            <a:r>
              <a:rPr lang="ru-RU" sz="2200" dirty="0"/>
              <a:t> </a:t>
            </a:r>
            <a:r>
              <a:rPr lang="ru-RU" sz="2200" dirty="0" err="1"/>
              <a:t>туристичного</a:t>
            </a:r>
            <a:r>
              <a:rPr lang="ru-RU" sz="2200" dirty="0"/>
              <a:t> </a:t>
            </a:r>
            <a:r>
              <a:rPr lang="ru-RU" sz="2200" dirty="0" err="1"/>
              <a:t>обслуговування</a:t>
            </a:r>
            <a:r>
              <a:rPr lang="ru-RU" sz="2200" dirty="0"/>
              <a:t>; </a:t>
            </a:r>
            <a:r>
              <a:rPr lang="ru-RU" sz="2200" dirty="0" err="1"/>
              <a:t>організації</a:t>
            </a:r>
            <a:r>
              <a:rPr lang="ru-RU" sz="2200" dirty="0"/>
              <a:t> </a:t>
            </a:r>
            <a:r>
              <a:rPr lang="ru-RU" sz="2200" dirty="0" err="1"/>
              <a:t>обліку</a:t>
            </a:r>
            <a:r>
              <a:rPr lang="ru-RU" sz="2200" dirty="0"/>
              <a:t> і контролю </a:t>
            </a:r>
            <a:r>
              <a:rPr lang="ru-RU" sz="2200" dirty="0" err="1"/>
              <a:t>надання</a:t>
            </a:r>
            <a:r>
              <a:rPr lang="ru-RU" sz="2200" dirty="0"/>
              <a:t> </a:t>
            </a:r>
            <a:r>
              <a:rPr lang="ru-RU" sz="2200" dirty="0" err="1"/>
              <a:t>послуг</a:t>
            </a:r>
            <a:r>
              <a:rPr lang="ru-RU" sz="2200" dirty="0"/>
              <a:t>, </a:t>
            </a:r>
            <a:r>
              <a:rPr lang="ru-RU" sz="2200" dirty="0" err="1"/>
              <a:t>оформлення</a:t>
            </a:r>
            <a:r>
              <a:rPr lang="ru-RU" sz="2200" dirty="0"/>
              <a:t> </a:t>
            </a:r>
            <a:r>
              <a:rPr lang="ru-RU" sz="2200" dirty="0" err="1"/>
              <a:t>туристичної</a:t>
            </a:r>
            <a:r>
              <a:rPr lang="ru-RU" sz="2200" dirty="0"/>
              <a:t> </a:t>
            </a:r>
            <a:r>
              <a:rPr lang="ru-RU" sz="2200" dirty="0" err="1"/>
              <a:t>звітності</a:t>
            </a:r>
            <a:r>
              <a:rPr lang="ru-RU" sz="2200" dirty="0"/>
              <a:t>; </a:t>
            </a:r>
            <a:r>
              <a:rPr lang="ru-RU" sz="2200" dirty="0" err="1"/>
              <a:t>визначення</a:t>
            </a:r>
            <a:r>
              <a:rPr lang="ru-RU" sz="2200" dirty="0"/>
              <a:t> та </a:t>
            </a:r>
            <a:r>
              <a:rPr lang="ru-RU" sz="2200" dirty="0" err="1"/>
              <a:t>забезпечення</a:t>
            </a:r>
            <a:r>
              <a:rPr lang="ru-RU" sz="2200" dirty="0"/>
              <a:t> </a:t>
            </a:r>
            <a:r>
              <a:rPr lang="ru-RU" sz="2200" dirty="0" err="1"/>
              <a:t>безпеки</a:t>
            </a:r>
            <a:r>
              <a:rPr lang="ru-RU" sz="2200" dirty="0"/>
              <a:t> </a:t>
            </a:r>
            <a:r>
              <a:rPr lang="ru-RU" sz="2200" dirty="0" err="1"/>
              <a:t>туристичних</a:t>
            </a:r>
            <a:r>
              <a:rPr lang="ru-RU" sz="2200" dirty="0"/>
              <a:t> </a:t>
            </a:r>
            <a:r>
              <a:rPr lang="ru-RU" sz="2200" dirty="0" err="1"/>
              <a:t>подорожей</a:t>
            </a:r>
            <a:r>
              <a:rPr lang="ru-RU" sz="2200" dirty="0"/>
              <a:t>;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222304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41295" y="930132"/>
            <a:ext cx="75034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/>
              <a:t>Фахові</a:t>
            </a:r>
            <a:r>
              <a:rPr lang="ru-RU" sz="2400" b="1" dirty="0"/>
              <a:t> </a:t>
            </a:r>
            <a:r>
              <a:rPr lang="ru-RU" sz="2400" b="1" dirty="0" err="1"/>
              <a:t>предметні</a:t>
            </a:r>
            <a:r>
              <a:rPr lang="ru-RU" sz="2400" b="1" dirty="0"/>
              <a:t> </a:t>
            </a:r>
            <a:r>
              <a:rPr lang="ru-RU" sz="2400" b="1" dirty="0" err="1"/>
              <a:t>компетентності</a:t>
            </a:r>
            <a:r>
              <a:rPr lang="ru-RU" sz="2400" b="1" dirty="0"/>
              <a:t>: </a:t>
            </a:r>
          </a:p>
          <a:p>
            <a:pPr algn="ctr"/>
            <a:endParaRPr lang="ru-RU" sz="2400" b="1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створювати</a:t>
            </a:r>
            <a:r>
              <a:rPr lang="ru-RU" sz="2400" dirty="0"/>
              <a:t> </a:t>
            </a:r>
            <a:r>
              <a:rPr lang="ru-RU" sz="2400" dirty="0" err="1"/>
              <a:t>конкурентоздатні</a:t>
            </a:r>
            <a:r>
              <a:rPr lang="ru-RU" sz="2400" dirty="0"/>
              <a:t> </a:t>
            </a:r>
            <a:r>
              <a:rPr lang="ru-RU" sz="2400" dirty="0" err="1"/>
              <a:t>туристичні</a:t>
            </a:r>
            <a:r>
              <a:rPr lang="ru-RU" sz="2400" dirty="0"/>
              <a:t> </a:t>
            </a:r>
            <a:r>
              <a:rPr lang="ru-RU" sz="2400" dirty="0" err="1"/>
              <a:t>підприємства</a:t>
            </a:r>
            <a:r>
              <a:rPr lang="ru-RU" sz="2400" dirty="0"/>
              <a:t>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визначати</a:t>
            </a:r>
            <a:r>
              <a:rPr lang="ru-RU" sz="2400" dirty="0"/>
              <a:t> і </a:t>
            </a:r>
            <a:r>
              <a:rPr lang="ru-RU" sz="2400" dirty="0" err="1"/>
              <a:t>характеризувати</a:t>
            </a:r>
            <a:r>
              <a:rPr lang="ru-RU" sz="2400" dirty="0"/>
              <a:t>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просторової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туристичної</a:t>
            </a:r>
            <a:r>
              <a:rPr lang="ru-RU" sz="2400" dirty="0"/>
              <a:t> </a:t>
            </a:r>
            <a:r>
              <a:rPr lang="ru-RU" sz="2400" dirty="0" err="1"/>
              <a:t>інфраструктури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/>
              <a:t> </a:t>
            </a: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використовувати</a:t>
            </a:r>
            <a:r>
              <a:rPr lang="ru-RU" sz="2400" dirty="0"/>
              <a:t> </a:t>
            </a:r>
            <a:r>
              <a:rPr lang="ru-RU" sz="2400" dirty="0" err="1"/>
              <a:t>створювати</a:t>
            </a:r>
            <a:r>
              <a:rPr lang="ru-RU" sz="2400" dirty="0"/>
              <a:t> </a:t>
            </a:r>
            <a:r>
              <a:rPr lang="ru-RU" sz="2400" dirty="0" err="1"/>
              <a:t>диференційований</a:t>
            </a:r>
            <a:r>
              <a:rPr lang="ru-RU" sz="2400" dirty="0"/>
              <a:t> </a:t>
            </a:r>
            <a:r>
              <a:rPr lang="ru-RU" sz="2400" dirty="0" err="1"/>
              <a:t>туристичний</a:t>
            </a:r>
            <a:r>
              <a:rPr lang="ru-RU" sz="2400" dirty="0"/>
              <a:t> продукт.</a:t>
            </a:r>
          </a:p>
        </p:txBody>
      </p:sp>
    </p:spTree>
    <p:extLst>
      <p:ext uri="{BB962C8B-B14F-4D97-AF65-F5344CB8AC3E}">
        <p14:creationId xmlns:p14="http://schemas.microsoft.com/office/powerpoint/2010/main" val="358811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5494" y="161036"/>
            <a:ext cx="874058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Програма навчальної дисципліни</a:t>
            </a:r>
            <a:endParaRPr lang="ru-RU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Вступ. Умови створення та функціонування туристичного підприємства.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Технологія створення туристичного продукту та формування його асортименту.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Принципи формування програм перебування туристів.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Організація обслуговування клієнтів.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Загальні принципи організації транспортного обслуговування туристів.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Туристичні перевезення на авіатранспорті.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Туристичні перевезення на залізничному транспорті.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Морські та річкові перевезення і круїзи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Автотранспортне обслуговування туристів та організація перевезень автотранспортом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Види туристичних формальностей та умови їх виконання.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Паспортно-візові формальності.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Митні, валютні та медико-санітарні туристичні формальності.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Туристичні документи та правила їх оформлення.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smtClean="0"/>
              <a:t>Бронювання </a:t>
            </a:r>
            <a:r>
              <a:rPr lang="uk-UA" sz="2000" dirty="0" smtClean="0"/>
              <a:t>туристичного обслуговування. Організація туристичного обслуговування, його контроль, облік та розрахунки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Страхування в туризмі. Безпека туристичних подорожей.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27450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1" y="0"/>
            <a:ext cx="10668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48779" y="1922931"/>
            <a:ext cx="45913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/>
              <a:t>Дякуємо за увагу!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84311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456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Нападовская</dc:creator>
  <cp:lastModifiedBy>Анна Нападовская</cp:lastModifiedBy>
  <cp:revision>8</cp:revision>
  <dcterms:created xsi:type="dcterms:W3CDTF">2020-07-29T16:47:03Z</dcterms:created>
  <dcterms:modified xsi:type="dcterms:W3CDTF">2020-07-29T21:05:32Z</dcterms:modified>
</cp:coreProperties>
</file>